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57" r:id="rId3"/>
    <p:sldId id="258" r:id="rId4"/>
    <p:sldId id="262" r:id="rId5"/>
    <p:sldId id="263" r:id="rId6"/>
    <p:sldId id="261" r:id="rId7"/>
    <p:sldId id="267" r:id="rId8"/>
    <p:sldId id="266" r:id="rId9"/>
    <p:sldId id="265" r:id="rId10"/>
    <p:sldId id="264" r:id="rId11"/>
    <p:sldId id="260" r:id="rId12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11/05/1444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3528" y="4648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Flukes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7534"/>
            <a:ext cx="8136903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1930"/>
            <a:ext cx="7848872" cy="5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9559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23478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0" algn="l"/>
            <a:endParaRPr lang="en-US" b="1" dirty="0" smtClean="0">
              <a:solidFill>
                <a:srgbClr val="FF0000"/>
              </a:solidFill>
            </a:endParaRPr>
          </a:p>
          <a:p>
            <a:pPr lvl="0" algn="l"/>
            <a:r>
              <a:rPr lang="en-US" b="1" dirty="0" err="1" smtClean="0">
                <a:solidFill>
                  <a:srgbClr val="FF0000"/>
                </a:solidFill>
              </a:rPr>
              <a:t>Bithional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 algn="l"/>
            <a:endParaRPr lang="en-US" dirty="0" smtClean="0"/>
          </a:p>
          <a:p>
            <a:pPr lvl="1" algn="l"/>
            <a:r>
              <a:rPr lang="en-US" dirty="0" smtClean="0"/>
              <a:t>Highly </a:t>
            </a:r>
            <a:r>
              <a:rPr lang="en-US" dirty="0" smtClean="0"/>
              <a:t>Effective</a:t>
            </a:r>
            <a:endParaRPr lang="en-US" sz="1200" dirty="0" smtClean="0"/>
          </a:p>
          <a:p>
            <a:pPr lvl="1" algn="l"/>
            <a:r>
              <a:rPr lang="en-US" dirty="0" smtClean="0"/>
              <a:t>Large Dose</a:t>
            </a:r>
            <a:endParaRPr lang="en-US" sz="1200" dirty="0" smtClean="0"/>
          </a:p>
          <a:p>
            <a:pPr lvl="1" algn="l"/>
            <a:r>
              <a:rPr lang="en-US" dirty="0" smtClean="0"/>
              <a:t>High Cost</a:t>
            </a:r>
            <a:endParaRPr lang="en-US" sz="1200" dirty="0" smtClean="0"/>
          </a:p>
          <a:p>
            <a:pPr lvl="1" algn="l"/>
            <a:r>
              <a:rPr lang="en-US" dirty="0" smtClean="0"/>
              <a:t>Long </a:t>
            </a:r>
            <a:r>
              <a:rPr lang="en-US" dirty="0" smtClean="0"/>
              <a:t>Treatment Period</a:t>
            </a:r>
            <a:endParaRPr lang="en-US" sz="1200" dirty="0" smtClean="0"/>
          </a:p>
          <a:p>
            <a:pPr lvl="0" algn="l"/>
            <a:endParaRPr lang="en-US" b="1" dirty="0" smtClean="0"/>
          </a:p>
          <a:p>
            <a:pPr lvl="0" algn="l"/>
            <a:r>
              <a:rPr lang="en-US" b="1" dirty="0" err="1" smtClean="0">
                <a:solidFill>
                  <a:srgbClr val="FF0000"/>
                </a:solidFill>
              </a:rPr>
              <a:t>Triclabendazole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 algn="l"/>
            <a:r>
              <a:rPr lang="en-US" dirty="0" smtClean="0"/>
              <a:t>Easier to Use</a:t>
            </a:r>
            <a:endParaRPr lang="en-US" sz="1200" dirty="0" smtClean="0"/>
          </a:p>
          <a:p>
            <a:pPr lvl="1" algn="l"/>
            <a:r>
              <a:rPr lang="en-US" dirty="0" smtClean="0"/>
              <a:t>1-2 Oral Doses in 24 hrs</a:t>
            </a:r>
            <a:endParaRPr lang="en-US" sz="1200" dirty="0" smtClean="0"/>
          </a:p>
          <a:p>
            <a:pPr lvl="1" algn="l"/>
            <a:r>
              <a:rPr lang="en-US" dirty="0" smtClean="0"/>
              <a:t>Virtually 100% Effective</a:t>
            </a:r>
            <a:endParaRPr lang="en-US" sz="1200" dirty="0" smtClean="0"/>
          </a:p>
          <a:p>
            <a:pPr lvl="0" algn="l"/>
            <a:endParaRPr lang="en-US" b="1" dirty="0" smtClean="0"/>
          </a:p>
          <a:p>
            <a:pPr lvl="0" algn="l"/>
            <a:r>
              <a:rPr lang="en-US" b="1" dirty="0" smtClean="0">
                <a:solidFill>
                  <a:srgbClr val="FF0000"/>
                </a:solidFill>
              </a:rPr>
              <a:t>Surgery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217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95536" y="1334123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000" b="1" cap="all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512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123478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1- Family: </a:t>
            </a:r>
            <a:r>
              <a:rPr lang="en-US" b="1" dirty="0" err="1" smtClean="0">
                <a:solidFill>
                  <a:srgbClr val="FF0000"/>
                </a:solidFill>
              </a:rPr>
              <a:t>Fasciolidae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i="1" dirty="0" smtClean="0">
                <a:solidFill>
                  <a:srgbClr val="FF0000"/>
                </a:solidFill>
              </a:rPr>
              <a:t>Fasciola hepatica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Fasciola gigentica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Phylum: Platyhelminthes</a:t>
            </a:r>
          </a:p>
          <a:p>
            <a:pPr algn="l"/>
            <a:r>
              <a:rPr lang="en-US" dirty="0" smtClean="0"/>
              <a:t>         Class: Trematodes</a:t>
            </a:r>
          </a:p>
          <a:p>
            <a:pPr algn="l"/>
            <a:r>
              <a:rPr lang="en-US" dirty="0" smtClean="0"/>
              <a:t>              Subclass: </a:t>
            </a:r>
            <a:r>
              <a:rPr lang="en-US" dirty="0" err="1" smtClean="0"/>
              <a:t>Digenea</a:t>
            </a:r>
            <a:endParaRPr lang="en-US" dirty="0" smtClean="0"/>
          </a:p>
          <a:p>
            <a:pPr algn="l"/>
            <a:r>
              <a:rPr lang="en-US" dirty="0" smtClean="0"/>
              <a:t>                    </a:t>
            </a:r>
            <a:r>
              <a:rPr lang="en-US" dirty="0" smtClean="0"/>
              <a:t>Order: </a:t>
            </a:r>
            <a:r>
              <a:rPr lang="en-US" dirty="0" err="1" smtClean="0"/>
              <a:t>Echinostomatiformes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                        Family</a:t>
            </a:r>
            <a:r>
              <a:rPr lang="en-US" dirty="0" smtClean="0"/>
              <a:t>: </a:t>
            </a:r>
            <a:r>
              <a:rPr lang="en-US" dirty="0" err="1" smtClean="0"/>
              <a:t>Fasciolidae</a:t>
            </a:r>
            <a:r>
              <a:rPr lang="en-US" dirty="0" smtClean="0"/>
              <a:t>    </a:t>
            </a:r>
          </a:p>
          <a:p>
            <a:pPr algn="l"/>
            <a:r>
              <a:rPr lang="en-US" dirty="0" smtClean="0"/>
              <a:t>	</a:t>
            </a:r>
            <a:r>
              <a:rPr lang="en-US" dirty="0" smtClean="0"/>
              <a:t>                                Genus</a:t>
            </a:r>
            <a:r>
              <a:rPr lang="en-US" dirty="0" smtClean="0"/>
              <a:t>: </a:t>
            </a:r>
            <a:r>
              <a:rPr lang="en-US" i="1" dirty="0" smtClean="0"/>
              <a:t>Fasciola hepatica, Fasciola gigantica</a:t>
            </a:r>
            <a:endParaRPr lang="en-US" dirty="0" smtClean="0"/>
          </a:p>
          <a:p>
            <a:pPr lvl="0" algn="l"/>
            <a:r>
              <a:rPr lang="en-US" dirty="0" smtClean="0"/>
              <a:t>large, leaf-shaped, with cephalic cone </a:t>
            </a:r>
          </a:p>
          <a:p>
            <a:pPr lvl="0" algn="l"/>
            <a:r>
              <a:rPr lang="en-US" dirty="0" smtClean="0"/>
              <a:t>mainly in herbivores </a:t>
            </a:r>
          </a:p>
          <a:p>
            <a:pPr lvl="0" algn="l"/>
            <a:r>
              <a:rPr lang="en-US" dirty="0" smtClean="0"/>
              <a:t>intestinal cecae, testes, and ovary </a:t>
            </a:r>
            <a:r>
              <a:rPr lang="en-US" dirty="0" err="1" smtClean="0"/>
              <a:t>dendritic</a:t>
            </a:r>
            <a:r>
              <a:rPr lang="en-US" dirty="0" smtClean="0"/>
              <a:t> </a:t>
            </a:r>
          </a:p>
          <a:p>
            <a:pPr algn="l"/>
            <a:r>
              <a:rPr lang="en-US" b="1" dirty="0" smtClean="0"/>
              <a:t>The disease cause Fascioliasis</a:t>
            </a:r>
            <a:endParaRPr lang="en-US" dirty="0" smtClean="0"/>
          </a:p>
          <a:p>
            <a:pPr algn="l"/>
            <a:r>
              <a:rPr lang="en-US" b="1" dirty="0" smtClean="0"/>
              <a:t>Intermediate host: fresh water snails</a:t>
            </a:r>
            <a:endParaRPr lang="en-US" dirty="0" smtClean="0"/>
          </a:p>
          <a:p>
            <a:pPr algn="l"/>
            <a:r>
              <a:rPr lang="en-US" b="1" dirty="0" smtClean="0"/>
              <a:t>Final host: Cattle</a:t>
            </a:r>
            <a:endParaRPr lang="en-US" dirty="0" smtClean="0"/>
          </a:p>
          <a:p>
            <a:pPr algn="l"/>
            <a:r>
              <a:rPr lang="en-US" b="1" dirty="0" smtClean="0"/>
              <a:t>Site of Infection: hepatic and portal vessels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29449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02366" y="25791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life-cycle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/>
            <a:r>
              <a:rPr lang="en-US" sz="2800" dirty="0" smtClean="0"/>
              <a:t>Adults in gall bladder, bile ducts, eggs out with feces, </a:t>
            </a:r>
            <a:r>
              <a:rPr lang="en-US" sz="2800" dirty="0" err="1" smtClean="0"/>
              <a:t>unembryonated</a:t>
            </a:r>
            <a:r>
              <a:rPr lang="en-US" sz="2800" dirty="0" smtClean="0"/>
              <a:t>, develop in 9-10 days, hatch to </a:t>
            </a:r>
            <a:r>
              <a:rPr lang="en-US" sz="2800" dirty="0" err="1" smtClean="0"/>
              <a:t>miricidia</a:t>
            </a:r>
            <a:r>
              <a:rPr lang="en-US" sz="2800" dirty="0" smtClean="0"/>
              <a:t> and penetrate several species of snails. Sporocyst; two redial generations, cercaria emerge 5-7 wk post-infection, encyst as </a:t>
            </a:r>
            <a:r>
              <a:rPr lang="en-US" sz="2800" dirty="0" err="1" smtClean="0"/>
              <a:t>metacercariae</a:t>
            </a:r>
            <a:r>
              <a:rPr lang="en-US" sz="2800" dirty="0" smtClean="0"/>
              <a:t> on underwater vegetation, ingested; cross gut and penetrate liver (</a:t>
            </a:r>
            <a:r>
              <a:rPr lang="en-US" sz="2800" dirty="0" err="1" smtClean="0"/>
              <a:t>glycocholic</a:t>
            </a:r>
            <a:r>
              <a:rPr lang="en-US" sz="2800" dirty="0" smtClean="0"/>
              <a:t> acid in bile the stimulus; migration cue), feed in liver for 2 months, then enter bile ducts and after another month, mature and produce eggs.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88266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354"/>
            <a:ext cx="7992888" cy="367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2" y="4083918"/>
            <a:ext cx="8032011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973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249493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Pathology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 algn="l"/>
            <a:r>
              <a:rPr lang="en-US" dirty="0" smtClean="0"/>
              <a:t>inflammation and erosion of bile ducts </a:t>
            </a:r>
            <a:endParaRPr lang="en-US" sz="1200" dirty="0" smtClean="0"/>
          </a:p>
          <a:p>
            <a:pPr lvl="1" algn="l"/>
            <a:r>
              <a:rPr lang="en-US" dirty="0" smtClean="0"/>
              <a:t>tissue destruction of liver </a:t>
            </a:r>
            <a:endParaRPr lang="en-US" sz="1200" dirty="0" smtClean="0"/>
          </a:p>
          <a:p>
            <a:pPr lvl="1" algn="l"/>
            <a:r>
              <a:rPr lang="en-US" dirty="0" smtClean="0"/>
              <a:t>fibrosis of liver and bile duct walls </a:t>
            </a:r>
            <a:endParaRPr lang="en-US" sz="1200" dirty="0" smtClean="0"/>
          </a:p>
          <a:p>
            <a:pPr lvl="1" algn="l"/>
            <a:r>
              <a:rPr lang="en-US" dirty="0" smtClean="0"/>
              <a:t>back pressure in liver, leading to cirrhosis and jaundice </a:t>
            </a:r>
            <a:endParaRPr lang="en-US" sz="1200" dirty="0" smtClean="0"/>
          </a:p>
          <a:p>
            <a:pPr lvl="1" algn="l"/>
            <a:r>
              <a:rPr lang="en-US" dirty="0" smtClean="0"/>
              <a:t>blockage of bile ducts </a:t>
            </a:r>
            <a:endParaRPr lang="en-US" sz="1200" dirty="0" smtClean="0"/>
          </a:p>
          <a:p>
            <a:pPr lvl="1" algn="l"/>
            <a:r>
              <a:rPr lang="en-US" dirty="0" smtClean="0"/>
              <a:t>abscesses in liver </a:t>
            </a:r>
            <a:endParaRPr lang="en-US" sz="1200" dirty="0" smtClean="0"/>
          </a:p>
          <a:p>
            <a:pPr lvl="1" algn="l"/>
            <a:r>
              <a:rPr lang="en-US" dirty="0" smtClean="0"/>
              <a:t>migrating juveniles may cause ectopic abscesses in lungs, brain, skin, </a:t>
            </a:r>
            <a:r>
              <a:rPr lang="en-US" dirty="0" smtClean="0"/>
              <a:t>eye.</a:t>
            </a:r>
          </a:p>
          <a:p>
            <a:pPr lvl="1" algn="l"/>
            <a:r>
              <a:rPr lang="en-US" dirty="0" err="1" smtClean="0"/>
              <a:t>halzoun</a:t>
            </a:r>
            <a:r>
              <a:rPr lang="en-US" dirty="0" smtClean="0"/>
              <a:t> - adults attach in </a:t>
            </a:r>
            <a:r>
              <a:rPr lang="en-US" dirty="0" err="1" smtClean="0"/>
              <a:t>nasopharynx</a:t>
            </a:r>
            <a:r>
              <a:rPr lang="en-US" dirty="0" smtClean="0"/>
              <a:t> after eating raw liver (middle east) </a:t>
            </a:r>
          </a:p>
          <a:p>
            <a:pPr lvl="1" algn="l"/>
            <a:r>
              <a:rPr lang="en-US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8757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96618" y="-10922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Symptoms: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0" algn="l"/>
            <a:r>
              <a:rPr lang="en-US" b="1" dirty="0" smtClean="0">
                <a:solidFill>
                  <a:srgbClr val="FF0000"/>
                </a:solidFill>
              </a:rPr>
              <a:t>Acute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 algn="l"/>
            <a:r>
              <a:rPr lang="en-US" dirty="0" smtClean="0"/>
              <a:t>More common in sheep</a:t>
            </a:r>
            <a:endParaRPr lang="en-US" sz="1200" dirty="0" smtClean="0"/>
          </a:p>
          <a:p>
            <a:pPr lvl="1" algn="l"/>
            <a:r>
              <a:rPr lang="en-US" dirty="0" smtClean="0"/>
              <a:t>10,000+ </a:t>
            </a:r>
            <a:r>
              <a:rPr lang="en-US" dirty="0" err="1" smtClean="0"/>
              <a:t>Metacercariea</a:t>
            </a:r>
            <a:r>
              <a:rPr lang="en-US" dirty="0" smtClean="0"/>
              <a:t> consumed at one time</a:t>
            </a:r>
            <a:endParaRPr lang="en-US" sz="1200" dirty="0" smtClean="0"/>
          </a:p>
          <a:p>
            <a:pPr lvl="1" algn="l"/>
            <a:r>
              <a:rPr lang="en-US" dirty="0" smtClean="0"/>
              <a:t>Dramatic Liver Inflammation, Frequently Resulting in Death</a:t>
            </a:r>
            <a:endParaRPr lang="en-US" sz="1200" dirty="0" smtClean="0"/>
          </a:p>
          <a:p>
            <a:pPr lvl="0" algn="l"/>
            <a:r>
              <a:rPr lang="en-US" b="1" dirty="0" smtClean="0">
                <a:solidFill>
                  <a:srgbClr val="FF0000"/>
                </a:solidFill>
              </a:rPr>
              <a:t>Chronic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 algn="l"/>
            <a:r>
              <a:rPr lang="en-US" dirty="0" smtClean="0"/>
              <a:t>More Common and Rarely Fatal</a:t>
            </a:r>
            <a:endParaRPr lang="en-US" sz="1200" dirty="0" smtClean="0"/>
          </a:p>
          <a:p>
            <a:pPr lvl="1" algn="l"/>
            <a:r>
              <a:rPr lang="en-US" dirty="0" smtClean="0"/>
              <a:t>Nonspecific Symptoms</a:t>
            </a:r>
            <a:endParaRPr lang="en-US" sz="1200" dirty="0" smtClean="0"/>
          </a:p>
          <a:p>
            <a:pPr lvl="0" algn="l"/>
            <a:r>
              <a:rPr lang="en-US" b="1" dirty="0" err="1" smtClean="0">
                <a:solidFill>
                  <a:srgbClr val="FF0000"/>
                </a:solidFill>
              </a:rPr>
              <a:t>Halzoun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1" algn="l"/>
            <a:r>
              <a:rPr lang="en-US" dirty="0" smtClean="0"/>
              <a:t>Eating raw, infected liver</a:t>
            </a:r>
            <a:endParaRPr lang="en-US" sz="1200" dirty="0" smtClean="0"/>
          </a:p>
          <a:p>
            <a:pPr lvl="1" algn="l"/>
            <a:r>
              <a:rPr lang="en-US" dirty="0" smtClean="0"/>
              <a:t>Infects pharynx</a:t>
            </a:r>
            <a:endParaRPr lang="en-US" sz="1200" dirty="0" smtClean="0"/>
          </a:p>
          <a:p>
            <a:pPr lvl="1" algn="l"/>
            <a:r>
              <a:rPr lang="en-US" dirty="0" smtClean="0"/>
              <a:t>Causes swelling and obstructs breathing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492423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123478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Related species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/>
            <a:r>
              <a:rPr lang="en-US" sz="2800" b="1" i="1" dirty="0" smtClean="0">
                <a:solidFill>
                  <a:srgbClr val="FF0000"/>
                </a:solidFill>
              </a:rPr>
              <a:t>Fasciola gigantica</a:t>
            </a:r>
            <a:r>
              <a:rPr lang="en-US" sz="2800" dirty="0" smtClean="0"/>
              <a:t>(found in a variety of </a:t>
            </a:r>
            <a:r>
              <a:rPr lang="en-US" sz="2800" dirty="0" err="1" smtClean="0"/>
              <a:t>Artiodactylids</a:t>
            </a:r>
            <a:r>
              <a:rPr lang="en-US" sz="2800" dirty="0" smtClean="0"/>
              <a:t> in Africa, India, portions of Europe, Indonesia, Asia, and Hawaii. The most common infections occur in cattle, sheep, and goats. Patent infections in humans also occur). Hybrids between this species and </a:t>
            </a:r>
            <a:r>
              <a:rPr lang="en-US" sz="2800" i="1" dirty="0" smtClean="0"/>
              <a:t>Fasciola hepatica</a:t>
            </a:r>
            <a:r>
              <a:rPr lang="en-US" sz="2800" dirty="0" smtClean="0"/>
              <a:t> have been reported. </a:t>
            </a:r>
          </a:p>
          <a:p>
            <a:pPr algn="l"/>
            <a:r>
              <a:rPr lang="en-US" sz="2800" b="1" i="1" dirty="0" smtClean="0">
                <a:solidFill>
                  <a:srgbClr val="FF0000"/>
                </a:solidFill>
              </a:rPr>
              <a:t>Fasciola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jacksoni</a:t>
            </a:r>
            <a:r>
              <a:rPr lang="en-US" sz="2800" dirty="0" smtClean="0"/>
              <a:t>(nasty pathology in Asian elephants)</a:t>
            </a:r>
          </a:p>
          <a:p>
            <a:pPr algn="l"/>
            <a:r>
              <a:rPr lang="en-US" sz="2800" b="1" i="1" dirty="0" err="1" smtClean="0">
                <a:solidFill>
                  <a:srgbClr val="FF0000"/>
                </a:solidFill>
              </a:rPr>
              <a:t>Fasciolopsis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buski</a:t>
            </a:r>
            <a:r>
              <a:rPr lang="en-US" sz="2800" dirty="0" smtClean="0"/>
              <a:t>(swine and humans in </a:t>
            </a:r>
            <a:r>
              <a:rPr lang="en-US" sz="3200" dirty="0" smtClean="0"/>
              <a:t>Asia).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7698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42484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5487"/>
            <a:ext cx="34563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9942"/>
            <a:ext cx="80648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6582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78"/>
            <a:ext cx="405495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478"/>
            <a:ext cx="387677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7854"/>
            <a:ext cx="405495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00" y="3507854"/>
            <a:ext cx="389699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1134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</TotalTime>
  <Words>327</Words>
  <Application>Microsoft Office PowerPoint</Application>
  <PresentationFormat>عرض على الشاشة (9:16)‏</PresentationFormat>
  <Paragraphs>59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مشربية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10</cp:revision>
  <dcterms:created xsi:type="dcterms:W3CDTF">2017-08-21T06:27:45Z</dcterms:created>
  <dcterms:modified xsi:type="dcterms:W3CDTF">2022-12-04T20:41:08Z</dcterms:modified>
</cp:coreProperties>
</file>